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80" r:id="rId6"/>
    <p:sldId id="261" r:id="rId7"/>
    <p:sldId id="262" r:id="rId8"/>
    <p:sldId id="281" r:id="rId9"/>
    <p:sldId id="264" r:id="rId10"/>
    <p:sldId id="265" r:id="rId11"/>
    <p:sldId id="266" r:id="rId12"/>
    <p:sldId id="267" r:id="rId13"/>
    <p:sldId id="268" r:id="rId14"/>
    <p:sldId id="282" r:id="rId15"/>
    <p:sldId id="284" r:id="rId16"/>
    <p:sldId id="269" r:id="rId17"/>
    <p:sldId id="283" r:id="rId18"/>
    <p:sldId id="285" r:id="rId19"/>
    <p:sldId id="287" r:id="rId20"/>
    <p:sldId id="286" r:id="rId21"/>
    <p:sldId id="288" r:id="rId22"/>
    <p:sldId id="272" r:id="rId23"/>
    <p:sldId id="273" r:id="rId24"/>
    <p:sldId id="274" r:id="rId25"/>
    <p:sldId id="275" r:id="rId26"/>
    <p:sldId id="276" r:id="rId27"/>
    <p:sldId id="277" r:id="rId28"/>
    <p:sldId id="278" r:id="rId29"/>
    <p:sldId id="279"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88BBEB0-F6F0-4C99-B5C9-B61E7A6C4F11}" type="datetimeFigureOut">
              <a:rPr lang="en-US" smtClean="0"/>
              <a:pPr/>
              <a:t>12/1/2009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D786FB-E73F-4E4D-B0C4-0F005A23691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8BBEB0-F6F0-4C99-B5C9-B61E7A6C4F11}" type="datetimeFigureOut">
              <a:rPr lang="en-US" smtClean="0"/>
              <a:pPr/>
              <a:t>12/1/2009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D786FB-E73F-4E4D-B0C4-0F005A23691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8BBEB0-F6F0-4C99-B5C9-B61E7A6C4F11}" type="datetimeFigureOut">
              <a:rPr lang="en-US" smtClean="0"/>
              <a:pPr/>
              <a:t>12/1/2009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D786FB-E73F-4E4D-B0C4-0F005A23691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8BBEB0-F6F0-4C99-B5C9-B61E7A6C4F11}" type="datetimeFigureOut">
              <a:rPr lang="en-US" smtClean="0"/>
              <a:pPr/>
              <a:t>12/1/2009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D786FB-E73F-4E4D-B0C4-0F005A23691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88BBEB0-F6F0-4C99-B5C9-B61E7A6C4F11}" type="datetimeFigureOut">
              <a:rPr lang="en-US" smtClean="0"/>
              <a:pPr/>
              <a:t>12/1/2009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D786FB-E73F-4E4D-B0C4-0F005A23691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88BBEB0-F6F0-4C99-B5C9-B61E7A6C4F11}" type="datetimeFigureOut">
              <a:rPr lang="en-US" smtClean="0"/>
              <a:pPr/>
              <a:t>12/1/2009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D786FB-E73F-4E4D-B0C4-0F005A23691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88BBEB0-F6F0-4C99-B5C9-B61E7A6C4F11}" type="datetimeFigureOut">
              <a:rPr lang="en-US" smtClean="0"/>
              <a:pPr/>
              <a:t>12/1/2009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DD786FB-E73F-4E4D-B0C4-0F005A23691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8BBEB0-F6F0-4C99-B5C9-B61E7A6C4F11}" type="datetimeFigureOut">
              <a:rPr lang="en-US" smtClean="0"/>
              <a:pPr/>
              <a:t>12/1/2009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D786FB-E73F-4E4D-B0C4-0F005A23691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8BBEB0-F6F0-4C99-B5C9-B61E7A6C4F11}" type="datetimeFigureOut">
              <a:rPr lang="en-US" smtClean="0"/>
              <a:pPr/>
              <a:t>12/1/2009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DD786FB-E73F-4E4D-B0C4-0F005A23691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8BBEB0-F6F0-4C99-B5C9-B61E7A6C4F11}" type="datetimeFigureOut">
              <a:rPr lang="en-US" smtClean="0"/>
              <a:pPr/>
              <a:t>12/1/2009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D786FB-E73F-4E4D-B0C4-0F005A23691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8BBEB0-F6F0-4C99-B5C9-B61E7A6C4F11}" type="datetimeFigureOut">
              <a:rPr lang="en-US" smtClean="0"/>
              <a:pPr/>
              <a:t>12/1/2009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D786FB-E73F-4E4D-B0C4-0F005A23691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8BBEB0-F6F0-4C99-B5C9-B61E7A6C4F11}" type="datetimeFigureOut">
              <a:rPr lang="en-US" smtClean="0"/>
              <a:pPr/>
              <a:t>12/1/2009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D786FB-E73F-4E4D-B0C4-0F005A23691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www.cse.unsw.edu.au/~billw/cs9414/notes/ml/06prop/id3/id3.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Induction of Decision Trees</a:t>
            </a:r>
            <a:br>
              <a:rPr lang="en-US" b="1" dirty="0"/>
            </a:br>
            <a:endParaRPr lang="en-US" dirty="0"/>
          </a:p>
        </p:txBody>
      </p:sp>
      <p:sp>
        <p:nvSpPr>
          <p:cNvPr id="3" name="Subtitle 2"/>
          <p:cNvSpPr>
            <a:spLocks noGrp="1"/>
          </p:cNvSpPr>
          <p:nvPr>
            <p:ph type="subTitle" idx="1"/>
          </p:nvPr>
        </p:nvSpPr>
        <p:spPr>
          <a:xfrm>
            <a:off x="1371600" y="2819400"/>
            <a:ext cx="6400800" cy="2819400"/>
          </a:xfrm>
        </p:spPr>
        <p:txBody>
          <a:bodyPr/>
          <a:lstStyle/>
          <a:p>
            <a:r>
              <a:rPr lang="en-US" dirty="0" smtClean="0"/>
              <a:t>J. Ross Quinlan</a:t>
            </a:r>
          </a:p>
          <a:p>
            <a:endParaRPr lang="en-US" dirty="0" smtClean="0"/>
          </a:p>
          <a:p>
            <a:r>
              <a:rPr lang="en-US" dirty="0" smtClean="0"/>
              <a:t>Presentation by: </a:t>
            </a:r>
            <a:r>
              <a:rPr lang="en-US" dirty="0" err="1" smtClean="0"/>
              <a:t>Ashwin</a:t>
            </a:r>
            <a:r>
              <a:rPr lang="en-US" dirty="0" smtClean="0"/>
              <a:t> Kumar </a:t>
            </a:r>
            <a:r>
              <a:rPr lang="en-US" dirty="0" err="1" smtClean="0"/>
              <a:t>Kayyoor</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Information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a:t>The information content of a message should be related to the degree of surprise in receiving the message</a:t>
            </a:r>
            <a:r>
              <a:rPr lang="en-US" dirty="0" smtClean="0"/>
              <a:t>.</a:t>
            </a:r>
          </a:p>
          <a:p>
            <a:endParaRPr lang="en-US" dirty="0"/>
          </a:p>
          <a:p>
            <a:r>
              <a:rPr lang="en-US" dirty="0"/>
              <a:t>Messages with a high probability of arrival are not as informative as messages with low probability</a:t>
            </a:r>
            <a:r>
              <a:rPr lang="en-US" dirty="0" smtClean="0"/>
              <a:t>.</a:t>
            </a:r>
          </a:p>
          <a:p>
            <a:endParaRPr lang="en-US" dirty="0"/>
          </a:p>
          <a:p>
            <a:r>
              <a:rPr lang="en-US" dirty="0"/>
              <a:t>Learning aims to predict accurately, i.e. reduce surprise.</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Entropy</a:t>
            </a:r>
            <a:endParaRPr lang="en-US" dirty="0"/>
          </a:p>
        </p:txBody>
      </p:sp>
      <p:sp>
        <p:nvSpPr>
          <p:cNvPr id="3" name="Content Placeholder 2"/>
          <p:cNvSpPr>
            <a:spLocks noGrp="1"/>
          </p:cNvSpPr>
          <p:nvPr>
            <p:ph idx="1"/>
          </p:nvPr>
        </p:nvSpPr>
        <p:spPr/>
        <p:txBody>
          <a:bodyPr>
            <a:normAutofit fontScale="85000" lnSpcReduction="20000"/>
          </a:bodyPr>
          <a:lstStyle/>
          <a:p>
            <a:r>
              <a:rPr lang="en-US" dirty="0"/>
              <a:t>Different messages have different probabilities of arrival</a:t>
            </a:r>
            <a:r>
              <a:rPr lang="en-US" dirty="0" smtClean="0"/>
              <a:t>.</a:t>
            </a:r>
          </a:p>
          <a:p>
            <a:endParaRPr lang="en-US" dirty="0"/>
          </a:p>
          <a:p>
            <a:r>
              <a:rPr lang="en-US" dirty="0"/>
              <a:t>Overall level of uncertainty (termed entropy) is:</a:t>
            </a:r>
          </a:p>
          <a:p>
            <a:pPr>
              <a:buNone/>
            </a:pPr>
            <a:r>
              <a:rPr lang="en-US" dirty="0" smtClean="0"/>
              <a:t>                                                                     -</a:t>
            </a:r>
            <a:r>
              <a:rPr lang="en-US" dirty="0" err="1"/>
              <a:t>Σ</a:t>
            </a:r>
            <a:r>
              <a:rPr lang="en-US" i="1" baseline="-25000" dirty="0" err="1"/>
              <a:t>i</a:t>
            </a:r>
            <a:r>
              <a:rPr lang="en-US" dirty="0"/>
              <a:t> </a:t>
            </a:r>
            <a:r>
              <a:rPr lang="en-US" i="1" dirty="0"/>
              <a:t>P</a:t>
            </a:r>
            <a:r>
              <a:rPr lang="en-US" i="1" baseline="-25000" dirty="0"/>
              <a:t>i</a:t>
            </a:r>
            <a:r>
              <a:rPr lang="en-US" i="1" dirty="0"/>
              <a:t> </a:t>
            </a:r>
            <a:r>
              <a:rPr lang="en-US" i="1" dirty="0" smtClean="0"/>
              <a:t>log</a:t>
            </a:r>
            <a:r>
              <a:rPr lang="en-US" baseline="-25000" dirty="0" smtClean="0"/>
              <a:t>2</a:t>
            </a:r>
            <a:r>
              <a:rPr lang="en-US" i="1" dirty="0" smtClean="0"/>
              <a:t>P</a:t>
            </a:r>
            <a:r>
              <a:rPr lang="en-US" i="1" baseline="-25000" dirty="0" smtClean="0"/>
              <a:t>i</a:t>
            </a:r>
          </a:p>
          <a:p>
            <a:pPr>
              <a:buNone/>
            </a:pPr>
            <a:endParaRPr lang="en-US" dirty="0"/>
          </a:p>
          <a:p>
            <a:r>
              <a:rPr lang="en-US" dirty="0"/>
              <a:t>Frequency can be used as a probability estimate</a:t>
            </a:r>
            <a:r>
              <a:rPr lang="en-US" dirty="0" smtClean="0"/>
              <a:t>.</a:t>
            </a:r>
          </a:p>
          <a:p>
            <a:endParaRPr lang="en-US" dirty="0"/>
          </a:p>
          <a:p>
            <a:r>
              <a:rPr lang="en-US" dirty="0"/>
              <a:t>E.g. if there are 5 positive examples and 3 negative examples in a node the estimated probability of positive is 5/8 = 0.625.</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Information and </a:t>
            </a:r>
            <a:r>
              <a:rPr lang="en-US" b="1" dirty="0" smtClean="0"/>
              <a:t>Learning</a:t>
            </a:r>
            <a:endParaRPr lang="en-US" dirty="0"/>
          </a:p>
        </p:txBody>
      </p:sp>
      <p:sp>
        <p:nvSpPr>
          <p:cNvPr id="3" name="Content Placeholder 2"/>
          <p:cNvSpPr>
            <a:spLocks noGrp="1"/>
          </p:cNvSpPr>
          <p:nvPr>
            <p:ph idx="1"/>
          </p:nvPr>
        </p:nvSpPr>
        <p:spPr/>
        <p:txBody>
          <a:bodyPr>
            <a:normAutofit fontScale="85000" lnSpcReduction="20000"/>
          </a:bodyPr>
          <a:lstStyle/>
          <a:p>
            <a:r>
              <a:rPr lang="en-US" dirty="0"/>
              <a:t>We can think of learning as building many-to-one mappings between input and output</a:t>
            </a:r>
            <a:r>
              <a:rPr lang="en-US" dirty="0" smtClean="0"/>
              <a:t>.</a:t>
            </a:r>
          </a:p>
          <a:p>
            <a:endParaRPr lang="en-US" dirty="0"/>
          </a:p>
          <a:p>
            <a:r>
              <a:rPr lang="en-US" dirty="0"/>
              <a:t>Learning tries to reduce the information content of the inputs by mapping them to fewer outputs</a:t>
            </a:r>
            <a:r>
              <a:rPr lang="en-US" dirty="0" smtClean="0"/>
              <a:t>.</a:t>
            </a:r>
          </a:p>
          <a:p>
            <a:endParaRPr lang="en-US" dirty="0"/>
          </a:p>
          <a:p>
            <a:r>
              <a:rPr lang="en-US" dirty="0"/>
              <a:t>Hence we try to </a:t>
            </a:r>
            <a:r>
              <a:rPr lang="en-US" dirty="0" err="1"/>
              <a:t>minimise</a:t>
            </a:r>
            <a:r>
              <a:rPr lang="en-US" dirty="0"/>
              <a:t> entropy</a:t>
            </a:r>
            <a:r>
              <a:rPr lang="en-US" dirty="0" smtClean="0"/>
              <a:t>.</a:t>
            </a:r>
          </a:p>
          <a:p>
            <a:endParaRPr lang="en-US" dirty="0"/>
          </a:p>
          <a:p>
            <a:r>
              <a:rPr lang="en-US" dirty="0"/>
              <a:t>The simplest mapping is to map everything to one output.</a:t>
            </a:r>
          </a:p>
          <a:p>
            <a:r>
              <a:rPr lang="en-US" dirty="0"/>
              <a:t>We seek a trade-off between accuracy and simplicity.</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Splitting </a:t>
            </a:r>
            <a:r>
              <a:rPr lang="en-US" b="1" dirty="0" smtClean="0"/>
              <a:t>Criterion</a:t>
            </a:r>
            <a:endParaRPr lang="en-US" dirty="0"/>
          </a:p>
        </p:txBody>
      </p:sp>
      <p:sp>
        <p:nvSpPr>
          <p:cNvPr id="3" name="Content Placeholder 2"/>
          <p:cNvSpPr>
            <a:spLocks noGrp="1"/>
          </p:cNvSpPr>
          <p:nvPr>
            <p:ph idx="1"/>
          </p:nvPr>
        </p:nvSpPr>
        <p:spPr/>
        <p:txBody>
          <a:bodyPr>
            <a:normAutofit fontScale="92500" lnSpcReduction="10000"/>
          </a:bodyPr>
          <a:lstStyle/>
          <a:p>
            <a:r>
              <a:rPr lang="en-US" dirty="0"/>
              <a:t>Work out entropy based on distribution of classes</a:t>
            </a:r>
            <a:r>
              <a:rPr lang="en-US" dirty="0" smtClean="0"/>
              <a:t>.</a:t>
            </a:r>
          </a:p>
          <a:p>
            <a:endParaRPr lang="en-US" dirty="0"/>
          </a:p>
          <a:p>
            <a:r>
              <a:rPr lang="en-US" dirty="0"/>
              <a:t>Trying splitting on each attribute</a:t>
            </a:r>
            <a:r>
              <a:rPr lang="en-US" dirty="0" smtClean="0"/>
              <a:t>.</a:t>
            </a:r>
          </a:p>
          <a:p>
            <a:endParaRPr lang="en-US" dirty="0"/>
          </a:p>
          <a:p>
            <a:r>
              <a:rPr lang="en-US" dirty="0"/>
              <a:t>Work out expected information gain for each attribute</a:t>
            </a:r>
            <a:r>
              <a:rPr lang="en-US" dirty="0" smtClean="0"/>
              <a:t>.</a:t>
            </a:r>
          </a:p>
          <a:p>
            <a:endParaRPr lang="en-US" dirty="0"/>
          </a:p>
          <a:p>
            <a:r>
              <a:rPr lang="en-US" dirty="0"/>
              <a:t>Choose best attribute.</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Information Gain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Gain(S, A) is information gain of example set S on attribute A is defined as</a:t>
            </a:r>
          </a:p>
          <a:p>
            <a:endParaRPr lang="en-US" dirty="0" smtClean="0"/>
          </a:p>
          <a:p>
            <a:pPr algn="ctr">
              <a:buNone/>
            </a:pPr>
            <a:r>
              <a:rPr lang="en-US" sz="2400" dirty="0" smtClean="0"/>
              <a:t>Gain(S, A) = Entropy(S) - S ((|</a:t>
            </a:r>
            <a:r>
              <a:rPr lang="en-US" sz="2400" dirty="0" err="1" smtClean="0"/>
              <a:t>S</a:t>
            </a:r>
            <a:r>
              <a:rPr lang="en-US" sz="2400" baseline="-25000" dirty="0" err="1" smtClean="0"/>
              <a:t>v</a:t>
            </a:r>
            <a:r>
              <a:rPr lang="en-US" sz="2400" dirty="0" smtClean="0"/>
              <a:t>| / |S|) * Entropy(</a:t>
            </a:r>
            <a:r>
              <a:rPr lang="en-US" sz="2400" dirty="0" err="1" smtClean="0"/>
              <a:t>S</a:t>
            </a:r>
            <a:r>
              <a:rPr lang="en-US" sz="2400" baseline="-25000" dirty="0" err="1" smtClean="0"/>
              <a:t>v</a:t>
            </a:r>
            <a:r>
              <a:rPr lang="en-US" sz="2400" dirty="0" smtClean="0"/>
              <a:t>))</a:t>
            </a:r>
          </a:p>
          <a:p>
            <a:pPr algn="ctr">
              <a:buNone/>
            </a:pPr>
            <a:endParaRPr lang="en-US" sz="2400" dirty="0"/>
          </a:p>
          <a:p>
            <a:pPr lvl="1">
              <a:buNone/>
            </a:pPr>
            <a:r>
              <a:rPr lang="en-US" dirty="0"/>
              <a:t>Where:</a:t>
            </a:r>
          </a:p>
          <a:p>
            <a:pPr lvl="1">
              <a:buNone/>
            </a:pPr>
            <a:r>
              <a:rPr lang="en-US" dirty="0"/>
              <a:t>S is each value v of all possible values of attribute A</a:t>
            </a:r>
          </a:p>
          <a:p>
            <a:pPr lvl="1">
              <a:buNone/>
            </a:pPr>
            <a:r>
              <a:rPr lang="en-US" dirty="0" err="1"/>
              <a:t>S</a:t>
            </a:r>
            <a:r>
              <a:rPr lang="en-US" baseline="-25000" dirty="0" err="1"/>
              <a:t>v</a:t>
            </a:r>
            <a:r>
              <a:rPr lang="en-US" dirty="0"/>
              <a:t> = subset of S for which attribute A has value v</a:t>
            </a:r>
          </a:p>
          <a:p>
            <a:pPr lvl="1">
              <a:buNone/>
            </a:pPr>
            <a:r>
              <a:rPr lang="en-US" dirty="0"/>
              <a:t>|</a:t>
            </a:r>
            <a:r>
              <a:rPr lang="en-US" dirty="0" err="1"/>
              <a:t>S</a:t>
            </a:r>
            <a:r>
              <a:rPr lang="en-US" baseline="-25000" dirty="0" err="1"/>
              <a:t>v</a:t>
            </a:r>
            <a:r>
              <a:rPr lang="en-US" dirty="0"/>
              <a:t>| = number of elements in </a:t>
            </a:r>
            <a:r>
              <a:rPr lang="en-US" dirty="0" err="1"/>
              <a:t>S</a:t>
            </a:r>
            <a:r>
              <a:rPr lang="en-US" baseline="-25000" dirty="0" err="1"/>
              <a:t>v</a:t>
            </a:r>
            <a:endParaRPr lang="en-US" dirty="0"/>
          </a:p>
          <a:p>
            <a:pPr lvl="1">
              <a:buNone/>
            </a:pPr>
            <a:r>
              <a:rPr lang="en-US" dirty="0"/>
              <a:t>|S| = number of elements in S</a:t>
            </a:r>
          </a:p>
          <a:p>
            <a:pPr algn="ct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normAutofit/>
          </a:bodyPr>
          <a:lstStyle/>
          <a:p>
            <a:r>
              <a:rPr lang="en-US" b="1" dirty="0"/>
              <a:t>Example Instance </a:t>
            </a:r>
            <a:r>
              <a:rPr lang="en-US" b="1" dirty="0" smtClean="0"/>
              <a:t>Data</a:t>
            </a:r>
            <a:endParaRPr lang="en-US" dirty="0"/>
          </a:p>
        </p:txBody>
      </p:sp>
      <p:sp>
        <p:nvSpPr>
          <p:cNvPr id="3" name="Content Placeholder 2"/>
          <p:cNvSpPr>
            <a:spLocks noGrp="1"/>
          </p:cNvSpPr>
          <p:nvPr>
            <p:ph idx="1"/>
          </p:nvPr>
        </p:nvSpPr>
        <p:spPr/>
        <p:txBody>
          <a:bodyPr>
            <a:normAutofit/>
          </a:bodyPr>
          <a:lstStyle/>
          <a:p>
            <a:pPr algn="ctr">
              <a:buNone/>
            </a:pPr>
            <a:r>
              <a:rPr lang="en-US" dirty="0" smtClean="0"/>
              <a:t>      </a:t>
            </a:r>
            <a:endParaRPr lang="en-US" dirty="0"/>
          </a:p>
        </p:txBody>
      </p:sp>
      <p:pic>
        <p:nvPicPr>
          <p:cNvPr id="4" name="Picture 3" descr="example.jpg"/>
          <p:cNvPicPr>
            <a:picLocks noChangeAspect="1"/>
          </p:cNvPicPr>
          <p:nvPr/>
        </p:nvPicPr>
        <p:blipFill>
          <a:blip r:embed="rId2" cstate="print"/>
          <a:stretch>
            <a:fillRect/>
          </a:stretch>
        </p:blipFill>
        <p:spPr>
          <a:xfrm>
            <a:off x="1981200" y="975270"/>
            <a:ext cx="5513021" cy="588273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Example</a:t>
            </a:r>
            <a:endParaRPr lang="en-US" dirty="0"/>
          </a:p>
        </p:txBody>
      </p:sp>
      <p:sp>
        <p:nvSpPr>
          <p:cNvPr id="3" name="Content Placeholder 2"/>
          <p:cNvSpPr>
            <a:spLocks noGrp="1"/>
          </p:cNvSpPr>
          <p:nvPr>
            <p:ph idx="1"/>
          </p:nvPr>
        </p:nvSpPr>
        <p:spPr>
          <a:xfrm>
            <a:off x="457200" y="1600200"/>
            <a:ext cx="8229600" cy="5105400"/>
          </a:xfrm>
        </p:spPr>
        <p:txBody>
          <a:bodyPr>
            <a:normAutofit lnSpcReduction="10000"/>
          </a:bodyPr>
          <a:lstStyle/>
          <a:p>
            <a:r>
              <a:rPr lang="en-US" dirty="0"/>
              <a:t>If S is a collection of 14 examples with 9 YES and 5 NO examples </a:t>
            </a:r>
            <a:r>
              <a:rPr lang="en-US" dirty="0" smtClean="0"/>
              <a:t>then</a:t>
            </a:r>
          </a:p>
          <a:p>
            <a:endParaRPr lang="en-US" dirty="0"/>
          </a:p>
          <a:p>
            <a:pPr algn="ctr">
              <a:buNone/>
            </a:pPr>
            <a:r>
              <a:rPr lang="en-US" dirty="0"/>
              <a:t>Entropy(S) = - (9/14) Log2 (9/14) - (5/14) Log2 (5/14) = </a:t>
            </a:r>
            <a:r>
              <a:rPr lang="en-US" dirty="0" smtClean="0"/>
              <a:t>0.940</a:t>
            </a:r>
          </a:p>
          <a:p>
            <a:endParaRPr lang="en-US" dirty="0"/>
          </a:p>
          <a:p>
            <a:r>
              <a:rPr lang="en-US" dirty="0"/>
              <a:t>Notice entropy is 0 if all members of S belong to the same class (the data is perfectly classified). The range of entropy is 0 ("perfectly classified") to 1 ("totally random</a:t>
            </a:r>
            <a:r>
              <a:rPr lang="en-US" dirty="0" smtClean="0"/>
              <a:t>").</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Example </a:t>
            </a:r>
            <a:endParaRPr lang="en-US" dirty="0"/>
          </a:p>
        </p:txBody>
      </p:sp>
      <p:sp>
        <p:nvSpPr>
          <p:cNvPr id="3" name="Content Placeholder 2"/>
          <p:cNvSpPr>
            <a:spLocks noGrp="1"/>
          </p:cNvSpPr>
          <p:nvPr>
            <p:ph idx="1"/>
          </p:nvPr>
        </p:nvSpPr>
        <p:spPr>
          <a:xfrm>
            <a:off x="304800" y="1524000"/>
            <a:ext cx="8839200" cy="5105400"/>
          </a:xfrm>
        </p:spPr>
        <p:txBody>
          <a:bodyPr>
            <a:normAutofit fontScale="77500" lnSpcReduction="20000"/>
          </a:bodyPr>
          <a:lstStyle/>
          <a:p>
            <a:r>
              <a:rPr lang="en-US" sz="2400" dirty="0"/>
              <a:t> </a:t>
            </a:r>
            <a:r>
              <a:rPr lang="en-US" dirty="0"/>
              <a:t>For attribute Wind, suppose there are 8 occurrences of Wind = Weak and 6 occurrences of Wind = Strong</a:t>
            </a:r>
            <a:endParaRPr lang="en-US" dirty="0" smtClean="0"/>
          </a:p>
          <a:p>
            <a:pPr algn="ctr">
              <a:buNone/>
            </a:pPr>
            <a:endParaRPr lang="en-US" sz="2200" dirty="0"/>
          </a:p>
          <a:p>
            <a:pPr algn="ctr">
              <a:buNone/>
            </a:pPr>
            <a:r>
              <a:rPr lang="en-US" sz="2800" dirty="0" smtClean="0"/>
              <a:t>Gain(</a:t>
            </a:r>
            <a:r>
              <a:rPr lang="en-US" sz="2800" dirty="0" err="1" smtClean="0"/>
              <a:t>S,Wind</a:t>
            </a:r>
            <a:r>
              <a:rPr lang="en-US" sz="2800" dirty="0" smtClean="0"/>
              <a:t>) = Entropy(S</a:t>
            </a:r>
            <a:r>
              <a:rPr lang="en-US" sz="2800" dirty="0"/>
              <a:t>)-(8/14)*Entropy(</a:t>
            </a:r>
            <a:r>
              <a:rPr lang="en-US" sz="2800" dirty="0" err="1"/>
              <a:t>S</a:t>
            </a:r>
            <a:r>
              <a:rPr lang="en-US" sz="2800" baseline="-25000" dirty="0" err="1"/>
              <a:t>weak</a:t>
            </a:r>
            <a:r>
              <a:rPr lang="en-US" sz="2800" dirty="0"/>
              <a:t>)-(6/14)*Entropy(</a:t>
            </a:r>
            <a:r>
              <a:rPr lang="en-US" sz="2800" dirty="0" err="1"/>
              <a:t>S</a:t>
            </a:r>
            <a:r>
              <a:rPr lang="en-US" sz="2800" baseline="-25000" dirty="0" err="1"/>
              <a:t>strong</a:t>
            </a:r>
            <a:r>
              <a:rPr lang="en-US" sz="2800" dirty="0" smtClean="0"/>
              <a:t>)</a:t>
            </a:r>
          </a:p>
          <a:p>
            <a:pPr algn="ctr">
              <a:buNone/>
            </a:pPr>
            <a:endParaRPr lang="en-US" sz="2200" dirty="0"/>
          </a:p>
          <a:p>
            <a:pPr lvl="1">
              <a:buNone/>
            </a:pPr>
            <a:r>
              <a:rPr lang="en-US" dirty="0"/>
              <a:t>= 0.940 - (8/14)*0.811 - (6/14)*</a:t>
            </a:r>
            <a:r>
              <a:rPr lang="en-US" dirty="0" smtClean="0"/>
              <a:t>1.00</a:t>
            </a:r>
          </a:p>
          <a:p>
            <a:pPr lvl="1">
              <a:buNone/>
            </a:pPr>
            <a:r>
              <a:rPr lang="en-US" dirty="0" smtClean="0"/>
              <a:t>= 0.048</a:t>
            </a:r>
          </a:p>
          <a:p>
            <a:pPr lvl="1">
              <a:buNone/>
            </a:pPr>
            <a:endParaRPr lang="en-US" sz="2200" dirty="0" smtClean="0"/>
          </a:p>
          <a:p>
            <a:r>
              <a:rPr lang="en-US" dirty="0"/>
              <a:t>Entropy(</a:t>
            </a:r>
            <a:r>
              <a:rPr lang="en-US" dirty="0" err="1"/>
              <a:t>S</a:t>
            </a:r>
            <a:r>
              <a:rPr lang="en-US" baseline="-25000" dirty="0" err="1"/>
              <a:t>weak</a:t>
            </a:r>
            <a:r>
              <a:rPr lang="en-US" dirty="0"/>
              <a:t>) = - (6/8)*log2(6/8) - (2/8)*log2(2/8) = </a:t>
            </a:r>
            <a:r>
              <a:rPr lang="en-US" dirty="0" smtClean="0"/>
              <a:t>0.811</a:t>
            </a:r>
          </a:p>
          <a:p>
            <a:endParaRPr lang="en-US" dirty="0"/>
          </a:p>
          <a:p>
            <a:r>
              <a:rPr lang="en-US" dirty="0"/>
              <a:t>Entropy(</a:t>
            </a:r>
            <a:r>
              <a:rPr lang="en-US" dirty="0" err="1"/>
              <a:t>S</a:t>
            </a:r>
            <a:r>
              <a:rPr lang="en-US" baseline="-25000" dirty="0" err="1"/>
              <a:t>strong</a:t>
            </a:r>
            <a:r>
              <a:rPr lang="en-US" dirty="0"/>
              <a:t>) = - (3/6)*log2(3/6) - (3/6)*log2(3/6) = </a:t>
            </a:r>
            <a:r>
              <a:rPr lang="en-US" dirty="0" smtClean="0"/>
              <a:t>1.00</a:t>
            </a:r>
          </a:p>
          <a:p>
            <a:endParaRPr lang="en-US" dirty="0"/>
          </a:p>
          <a:p>
            <a:r>
              <a:rPr lang="en-US" dirty="0"/>
              <a:t>For each attribute, the gain is calculated and the highest gain is used in the decision node.</a:t>
            </a:r>
          </a:p>
          <a:p>
            <a:pPr lvl="1">
              <a:buNone/>
            </a:pPr>
            <a:endParaRPr lang="en-US" sz="2200" dirty="0"/>
          </a:p>
          <a:p>
            <a:endParaRPr lang="en-US" sz="2200" dirty="0" smtClean="0"/>
          </a:p>
          <a:p>
            <a:pPr algn="ctr">
              <a:buNone/>
            </a:pPr>
            <a:endParaRPr lang="en-US" sz="2200" dirty="0"/>
          </a:p>
          <a:p>
            <a:pPr>
              <a:buNone/>
            </a:pPr>
            <a:endParaRPr lang="en-US" sz="22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normAutofit/>
          </a:bodyPr>
          <a:lstStyle/>
          <a:p>
            <a:r>
              <a:rPr lang="en-US" dirty="0" smtClean="0"/>
              <a:t>Example </a:t>
            </a:r>
            <a:endParaRPr lang="en-US" dirty="0"/>
          </a:p>
        </p:txBody>
      </p:sp>
      <p:sp>
        <p:nvSpPr>
          <p:cNvPr id="3" name="Content Placeholder 2"/>
          <p:cNvSpPr>
            <a:spLocks noGrp="1"/>
          </p:cNvSpPr>
          <p:nvPr>
            <p:ph idx="1"/>
          </p:nvPr>
        </p:nvSpPr>
        <p:spPr>
          <a:xfrm>
            <a:off x="304800" y="1219200"/>
            <a:ext cx="8839200" cy="6477000"/>
          </a:xfrm>
        </p:spPr>
        <p:txBody>
          <a:bodyPr>
            <a:noAutofit/>
          </a:bodyPr>
          <a:lstStyle/>
          <a:p>
            <a:r>
              <a:rPr lang="en-US" sz="2500" dirty="0"/>
              <a:t>We need to find which attribute will be the root node in our decision tree. The gain is calculated for all four attributes</a:t>
            </a:r>
            <a:r>
              <a:rPr lang="en-US" sz="2500" dirty="0" smtClean="0"/>
              <a:t>:</a:t>
            </a:r>
          </a:p>
          <a:p>
            <a:endParaRPr lang="en-US" sz="2500" dirty="0"/>
          </a:p>
          <a:p>
            <a:r>
              <a:rPr lang="en-US" sz="2500" dirty="0"/>
              <a:t>Gain(S, Outlook) = 0.246</a:t>
            </a:r>
          </a:p>
          <a:p>
            <a:r>
              <a:rPr lang="en-US" sz="2500" dirty="0"/>
              <a:t>Gain(S, Temperature) = 0.029</a:t>
            </a:r>
          </a:p>
          <a:p>
            <a:r>
              <a:rPr lang="en-US" sz="2500" dirty="0"/>
              <a:t>Gain(S, Humidity) = 0.151</a:t>
            </a:r>
          </a:p>
          <a:p>
            <a:r>
              <a:rPr lang="en-US" sz="2500" dirty="0"/>
              <a:t>Gain(S, Wind) = 0.048 (calculated in example 2</a:t>
            </a:r>
            <a:r>
              <a:rPr lang="en-US" sz="2500" dirty="0" smtClean="0"/>
              <a:t>)</a:t>
            </a:r>
          </a:p>
          <a:p>
            <a:endParaRPr lang="en-US" sz="2500" dirty="0"/>
          </a:p>
          <a:p>
            <a:r>
              <a:rPr lang="en-US" sz="2500" dirty="0"/>
              <a:t>Outlook attribute has the highest gain, therefore it is used as the decision attribute in the root node.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Output of Tree Induction </a:t>
            </a:r>
            <a:r>
              <a:rPr lang="en-US" b="1" dirty="0" smtClean="0"/>
              <a:t>Algorithm</a:t>
            </a:r>
            <a:endParaRPr lang="en-US" dirty="0"/>
          </a:p>
        </p:txBody>
      </p:sp>
      <p:pic>
        <p:nvPicPr>
          <p:cNvPr id="5" name="Picture 4" descr="Image3.gif"/>
          <p:cNvPicPr>
            <a:picLocks noChangeAspect="1"/>
          </p:cNvPicPr>
          <p:nvPr/>
        </p:nvPicPr>
        <p:blipFill>
          <a:blip r:embed="rId2" cstate="print"/>
          <a:stretch>
            <a:fillRect/>
          </a:stretch>
        </p:blipFill>
        <p:spPr>
          <a:xfrm>
            <a:off x="762000" y="2286000"/>
            <a:ext cx="7171765" cy="3429000"/>
          </a:xfrm>
          <a:prstGeom prst="rect">
            <a:avLst/>
          </a:prstGeom>
        </p:spPr>
      </p:pic>
      <p:sp>
        <p:nvSpPr>
          <p:cNvPr id="9" name="Rectangle 8"/>
          <p:cNvSpPr/>
          <p:nvPr/>
        </p:nvSpPr>
        <p:spPr>
          <a:xfrm>
            <a:off x="838200" y="3657600"/>
            <a:ext cx="7924800" cy="2743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normAutofit lnSpcReduction="10000"/>
          </a:bodyPr>
          <a:lstStyle/>
          <a:p>
            <a:r>
              <a:rPr lang="en-US" dirty="0"/>
              <a:t>What is a decision tree?</a:t>
            </a:r>
          </a:p>
          <a:p>
            <a:r>
              <a:rPr lang="en-US" dirty="0"/>
              <a:t>Building a decision tree</a:t>
            </a:r>
          </a:p>
          <a:p>
            <a:r>
              <a:rPr lang="en-US" dirty="0"/>
              <a:t>Which attribute should we split on?</a:t>
            </a:r>
          </a:p>
          <a:p>
            <a:r>
              <a:rPr lang="en-US" dirty="0"/>
              <a:t>Information theory and the splitting criterion</a:t>
            </a:r>
          </a:p>
          <a:p>
            <a:r>
              <a:rPr lang="en-US" dirty="0"/>
              <a:t>ID3 </a:t>
            </a:r>
            <a:r>
              <a:rPr lang="en-US" dirty="0" smtClean="0"/>
              <a:t>example</a:t>
            </a:r>
            <a:endParaRPr lang="en-US" dirty="0" smtClean="0"/>
          </a:p>
          <a:p>
            <a:r>
              <a:rPr lang="en-US" dirty="0" smtClean="0"/>
              <a:t>ID3 </a:t>
            </a:r>
            <a:r>
              <a:rPr lang="en-US" dirty="0"/>
              <a:t>enhancements: windowing</a:t>
            </a:r>
          </a:p>
          <a:p>
            <a:r>
              <a:rPr lang="en-US" dirty="0"/>
              <a:t>Dealing with noisy data - expected error pruning</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normAutofit/>
          </a:bodyPr>
          <a:lstStyle/>
          <a:p>
            <a:r>
              <a:rPr lang="en-US" dirty="0" smtClean="0"/>
              <a:t>Example </a:t>
            </a:r>
            <a:endParaRPr lang="en-US" dirty="0"/>
          </a:p>
        </p:txBody>
      </p:sp>
      <p:sp>
        <p:nvSpPr>
          <p:cNvPr id="3" name="Content Placeholder 2"/>
          <p:cNvSpPr>
            <a:spLocks noGrp="1"/>
          </p:cNvSpPr>
          <p:nvPr>
            <p:ph idx="1"/>
          </p:nvPr>
        </p:nvSpPr>
        <p:spPr>
          <a:xfrm>
            <a:off x="304800" y="1219200"/>
            <a:ext cx="8839200" cy="5943600"/>
          </a:xfrm>
        </p:spPr>
        <p:txBody>
          <a:bodyPr>
            <a:noAutofit/>
          </a:bodyPr>
          <a:lstStyle/>
          <a:p>
            <a:r>
              <a:rPr lang="en-US" sz="2500" dirty="0" smtClean="0"/>
              <a:t>what attribute should be tested at the Sunny branch node?</a:t>
            </a:r>
          </a:p>
          <a:p>
            <a:endParaRPr lang="en-US" sz="2500" dirty="0" smtClean="0"/>
          </a:p>
          <a:p>
            <a:r>
              <a:rPr lang="en-US" sz="2500" dirty="0" err="1" smtClean="0"/>
              <a:t>S</a:t>
            </a:r>
            <a:r>
              <a:rPr lang="en-US" sz="2500" baseline="-25000" dirty="0" err="1" smtClean="0"/>
              <a:t>sunny</a:t>
            </a:r>
            <a:r>
              <a:rPr lang="en-US" sz="2500" dirty="0"/>
              <a:t> = {D1, D2, D8, D9, D11} = 5 examples from table 1 with outlook = sunny</a:t>
            </a:r>
          </a:p>
          <a:p>
            <a:r>
              <a:rPr lang="en-US" sz="2500" dirty="0"/>
              <a:t>Gain(</a:t>
            </a:r>
            <a:r>
              <a:rPr lang="en-US" sz="2500" dirty="0" err="1"/>
              <a:t>S</a:t>
            </a:r>
            <a:r>
              <a:rPr lang="en-US" sz="2500" baseline="-25000" dirty="0" err="1"/>
              <a:t>sunny</a:t>
            </a:r>
            <a:r>
              <a:rPr lang="en-US" sz="2500" dirty="0"/>
              <a:t>, Humidity) = 0.970</a:t>
            </a:r>
          </a:p>
          <a:p>
            <a:r>
              <a:rPr lang="en-US" sz="2500" dirty="0"/>
              <a:t>Gain(</a:t>
            </a:r>
            <a:r>
              <a:rPr lang="en-US" sz="2500" dirty="0" err="1"/>
              <a:t>S</a:t>
            </a:r>
            <a:r>
              <a:rPr lang="en-US" sz="2500" baseline="-25000" dirty="0" err="1"/>
              <a:t>sunny</a:t>
            </a:r>
            <a:r>
              <a:rPr lang="en-US" sz="2500" dirty="0"/>
              <a:t>, Temperature) = 0.570</a:t>
            </a:r>
          </a:p>
          <a:p>
            <a:r>
              <a:rPr lang="en-US" sz="2500" dirty="0"/>
              <a:t>Gain(</a:t>
            </a:r>
            <a:r>
              <a:rPr lang="en-US" sz="2500" dirty="0" err="1"/>
              <a:t>S</a:t>
            </a:r>
            <a:r>
              <a:rPr lang="en-US" sz="2500" baseline="-25000" dirty="0" err="1"/>
              <a:t>sunny</a:t>
            </a:r>
            <a:r>
              <a:rPr lang="en-US" sz="2500" dirty="0"/>
              <a:t>, Wind) = </a:t>
            </a:r>
            <a:r>
              <a:rPr lang="en-US" sz="2500" dirty="0" smtClean="0"/>
              <a:t>0.019</a:t>
            </a:r>
          </a:p>
          <a:p>
            <a:endParaRPr lang="en-US" sz="2500" dirty="0"/>
          </a:p>
          <a:p>
            <a:r>
              <a:rPr lang="en-US" sz="2500" dirty="0"/>
              <a:t>Humidity has the highest gain; therefore, it is used as the decision node. </a:t>
            </a:r>
            <a:r>
              <a:rPr lang="en-US" sz="2500" dirty="0" smtClean="0"/>
              <a:t>Repeat this process until all attributes are </a:t>
            </a:r>
            <a:r>
              <a:rPr lang="en-US" sz="2500" dirty="0" err="1" smtClean="0"/>
              <a:t>exausted</a:t>
            </a:r>
            <a:r>
              <a:rPr lang="en-US" sz="2500" smtClean="0"/>
              <a:t>.</a:t>
            </a:r>
            <a:endParaRPr lang="en-US" sz="25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Output of Tree Induction </a:t>
            </a:r>
            <a:r>
              <a:rPr lang="en-US" b="1" dirty="0" smtClean="0"/>
              <a:t>Algorithm</a:t>
            </a:r>
            <a:endParaRPr lang="en-US" dirty="0"/>
          </a:p>
        </p:txBody>
      </p:sp>
      <p:pic>
        <p:nvPicPr>
          <p:cNvPr id="5" name="Picture 4" descr="Image3.gif"/>
          <p:cNvPicPr>
            <a:picLocks noChangeAspect="1"/>
          </p:cNvPicPr>
          <p:nvPr/>
        </p:nvPicPr>
        <p:blipFill>
          <a:blip r:embed="rId2" cstate="print"/>
          <a:stretch>
            <a:fillRect/>
          </a:stretch>
        </p:blipFill>
        <p:spPr>
          <a:xfrm>
            <a:off x="838200" y="2209800"/>
            <a:ext cx="7171765" cy="3429000"/>
          </a:xfrm>
          <a:prstGeom prst="rect">
            <a:avLst/>
          </a:prstGeom>
        </p:spPr>
      </p:pic>
      <p:sp>
        <p:nvSpPr>
          <p:cNvPr id="8" name="Rectangle 7"/>
          <p:cNvSpPr/>
          <p:nvPr/>
        </p:nvSpPr>
        <p:spPr>
          <a:xfrm>
            <a:off x="5715000" y="3505200"/>
            <a:ext cx="2362200" cy="2133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191000" y="3886200"/>
            <a:ext cx="9144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Windowing</a:t>
            </a:r>
            <a:endParaRPr lang="en-US" dirty="0"/>
          </a:p>
        </p:txBody>
      </p:sp>
      <p:sp>
        <p:nvSpPr>
          <p:cNvPr id="3" name="Content Placeholder 2"/>
          <p:cNvSpPr>
            <a:spLocks noGrp="1"/>
          </p:cNvSpPr>
          <p:nvPr>
            <p:ph idx="1"/>
          </p:nvPr>
        </p:nvSpPr>
        <p:spPr/>
        <p:txBody>
          <a:bodyPr>
            <a:normAutofit fontScale="85000" lnSpcReduction="10000"/>
          </a:bodyPr>
          <a:lstStyle/>
          <a:p>
            <a:r>
              <a:rPr lang="en-US" dirty="0"/>
              <a:t>D3 can deal with very large data sets by performing induction on subsets or </a:t>
            </a:r>
            <a:r>
              <a:rPr lang="en-US" i="1" dirty="0"/>
              <a:t>windows</a:t>
            </a:r>
            <a:r>
              <a:rPr lang="en-US" dirty="0"/>
              <a:t> onto the data.</a:t>
            </a:r>
          </a:p>
          <a:p>
            <a:pPr lvl="1"/>
            <a:r>
              <a:rPr lang="en-US" dirty="0"/>
              <a:t>Select a random subset of the whole set of training instances.</a:t>
            </a:r>
          </a:p>
          <a:p>
            <a:pPr lvl="1"/>
            <a:r>
              <a:rPr lang="en-US" dirty="0"/>
              <a:t>Use the induction algorithm to form a rule to explain the current window.</a:t>
            </a:r>
          </a:p>
          <a:p>
            <a:pPr lvl="1"/>
            <a:r>
              <a:rPr lang="en-US" dirty="0"/>
              <a:t>Scan through all of the training instances looking for exceptions to the rule.</a:t>
            </a:r>
          </a:p>
          <a:p>
            <a:pPr lvl="1"/>
            <a:r>
              <a:rPr lang="en-US" dirty="0"/>
              <a:t>Add the exceptions to the </a:t>
            </a:r>
            <a:r>
              <a:rPr lang="en-US" dirty="0" smtClean="0"/>
              <a:t>window</a:t>
            </a:r>
          </a:p>
          <a:p>
            <a:pPr lvl="1"/>
            <a:endParaRPr lang="en-US" dirty="0"/>
          </a:p>
          <a:p>
            <a:r>
              <a:rPr lang="en-US" dirty="0"/>
              <a:t>Repeat steps 2 to 4 until there are no exceptions left.</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b="1" dirty="0"/>
              <a:t>Noisy </a:t>
            </a:r>
            <a:r>
              <a:rPr lang="en-US" b="1" dirty="0" smtClean="0"/>
              <a:t>Data</a:t>
            </a:r>
            <a:endParaRPr lang="en-US" dirty="0"/>
          </a:p>
        </p:txBody>
      </p:sp>
      <p:sp>
        <p:nvSpPr>
          <p:cNvPr id="3" name="Content Placeholder 2"/>
          <p:cNvSpPr>
            <a:spLocks noGrp="1"/>
          </p:cNvSpPr>
          <p:nvPr>
            <p:ph idx="1"/>
          </p:nvPr>
        </p:nvSpPr>
        <p:spPr>
          <a:xfrm>
            <a:off x="457200" y="1295400"/>
            <a:ext cx="8229600" cy="5562600"/>
          </a:xfrm>
        </p:spPr>
        <p:txBody>
          <a:bodyPr>
            <a:normAutofit fontScale="77500" lnSpcReduction="20000"/>
          </a:bodyPr>
          <a:lstStyle/>
          <a:p>
            <a:r>
              <a:rPr lang="en-US" sz="3600" dirty="0"/>
              <a:t>Frequently</a:t>
            </a:r>
            <a:r>
              <a:rPr lang="en-US" dirty="0"/>
              <a:t>, training data contains "noise" - i.e. examples which are misclassified, or where one or more of the attribute values is wrong</a:t>
            </a:r>
            <a:r>
              <a:rPr lang="en-US" dirty="0" smtClean="0"/>
              <a:t>.</a:t>
            </a:r>
          </a:p>
          <a:p>
            <a:endParaRPr lang="en-US" dirty="0"/>
          </a:p>
          <a:p>
            <a:r>
              <a:rPr lang="en-US" dirty="0" smtClean="0"/>
              <a:t>If </a:t>
            </a:r>
            <a:r>
              <a:rPr lang="en-US" dirty="0"/>
              <a:t>there are any unused attributes, we </a:t>
            </a:r>
            <a:r>
              <a:rPr lang="en-US" i="1" dirty="0"/>
              <a:t>might</a:t>
            </a:r>
            <a:r>
              <a:rPr lang="en-US" dirty="0"/>
              <a:t> be able to use them to elaborate the tree to take care of this one case, but the </a:t>
            </a:r>
            <a:r>
              <a:rPr lang="en-US" dirty="0" err="1"/>
              <a:t>subtree</a:t>
            </a:r>
            <a:r>
              <a:rPr lang="en-US" dirty="0"/>
              <a:t> we would be building would in fact be wrong, and would likely misclassify real data</a:t>
            </a:r>
            <a:r>
              <a:rPr lang="en-US" dirty="0" smtClean="0"/>
              <a:t>.</a:t>
            </a:r>
          </a:p>
          <a:p>
            <a:endParaRPr lang="en-US" dirty="0"/>
          </a:p>
          <a:p>
            <a:r>
              <a:rPr lang="en-US" dirty="0"/>
              <a:t>Thus, particularly if we know there is noise in the training data, it may be wise to "prune" the decision tree to remove nodes which, statistically speaking, seem likely to arise from noise in the training data</a:t>
            </a:r>
            <a:r>
              <a:rPr lang="en-US" dirty="0" smtClean="0"/>
              <a:t>.</a:t>
            </a:r>
          </a:p>
          <a:p>
            <a:endParaRPr lang="en-US" dirty="0"/>
          </a:p>
          <a:p>
            <a:r>
              <a:rPr lang="en-US" dirty="0"/>
              <a:t>A question to consider: </a:t>
            </a:r>
            <a:r>
              <a:rPr lang="en-US" i="1" dirty="0"/>
              <a:t>How fiercely should we prune?</a:t>
            </a:r>
            <a:endParaRPr lang="en-US" dirty="0"/>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Expected Error </a:t>
            </a:r>
            <a:r>
              <a:rPr lang="en-US" b="1" dirty="0" smtClean="0"/>
              <a:t>Pruning</a:t>
            </a:r>
            <a:endParaRPr lang="en-US" dirty="0"/>
          </a:p>
        </p:txBody>
      </p:sp>
      <p:sp>
        <p:nvSpPr>
          <p:cNvPr id="3" name="Content Placeholder 2"/>
          <p:cNvSpPr>
            <a:spLocks noGrp="1"/>
          </p:cNvSpPr>
          <p:nvPr>
            <p:ph idx="1"/>
          </p:nvPr>
        </p:nvSpPr>
        <p:spPr/>
        <p:txBody>
          <a:bodyPr/>
          <a:lstStyle/>
          <a:p>
            <a:r>
              <a:rPr lang="en-US" dirty="0"/>
              <a:t>Approximate expected error assuming that we prune at a particular node</a:t>
            </a:r>
            <a:r>
              <a:rPr lang="en-US" dirty="0" smtClean="0"/>
              <a:t>.</a:t>
            </a:r>
          </a:p>
          <a:p>
            <a:endParaRPr lang="en-US" dirty="0"/>
          </a:p>
          <a:p>
            <a:r>
              <a:rPr lang="en-US" dirty="0"/>
              <a:t>Approximate backed-up error from children assuming we did not prune</a:t>
            </a:r>
            <a:r>
              <a:rPr lang="en-US" dirty="0" smtClean="0"/>
              <a:t>.</a:t>
            </a:r>
          </a:p>
          <a:p>
            <a:endParaRPr lang="en-US" dirty="0"/>
          </a:p>
          <a:p>
            <a:r>
              <a:rPr lang="en-US" dirty="0"/>
              <a:t>If expected error is less than backed-up error, prune.</a:t>
            </a:r>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(Static) Expected </a:t>
            </a:r>
            <a:r>
              <a:rPr lang="en-US" i="1" dirty="0" smtClean="0"/>
              <a:t>Error</a:t>
            </a:r>
            <a:endParaRPr lang="en-US" dirty="0"/>
          </a:p>
        </p:txBody>
      </p:sp>
      <p:sp>
        <p:nvSpPr>
          <p:cNvPr id="3" name="Content Placeholder 2"/>
          <p:cNvSpPr>
            <a:spLocks noGrp="1"/>
          </p:cNvSpPr>
          <p:nvPr>
            <p:ph idx="1"/>
          </p:nvPr>
        </p:nvSpPr>
        <p:spPr/>
        <p:txBody>
          <a:bodyPr>
            <a:normAutofit fontScale="77500" lnSpcReduction="20000"/>
          </a:bodyPr>
          <a:lstStyle/>
          <a:p>
            <a:r>
              <a:rPr lang="en-US" dirty="0"/>
              <a:t>If we prune a node, it becomes a leaf </a:t>
            </a:r>
            <a:r>
              <a:rPr lang="en-US" dirty="0" err="1"/>
              <a:t>labelled</a:t>
            </a:r>
            <a:r>
              <a:rPr lang="en-US" dirty="0"/>
              <a:t>, C</a:t>
            </a:r>
            <a:r>
              <a:rPr lang="en-US" dirty="0" smtClean="0"/>
              <a:t>.</a:t>
            </a:r>
          </a:p>
          <a:p>
            <a:endParaRPr lang="en-US" dirty="0"/>
          </a:p>
          <a:p>
            <a:r>
              <a:rPr lang="en-US" dirty="0"/>
              <a:t>What will be the expected classification error at this leaf</a:t>
            </a:r>
            <a:r>
              <a:rPr lang="en-US" dirty="0" smtClean="0"/>
              <a:t>?</a:t>
            </a:r>
          </a:p>
          <a:p>
            <a:endParaRPr lang="en-US" dirty="0"/>
          </a:p>
          <a:p>
            <a:pPr algn="ctr">
              <a:buNone/>
            </a:pPr>
            <a:r>
              <a:rPr lang="pt-BR" i="1" dirty="0"/>
              <a:t>E</a:t>
            </a:r>
            <a:r>
              <a:rPr lang="pt-BR" dirty="0"/>
              <a:t>(</a:t>
            </a:r>
            <a:r>
              <a:rPr lang="pt-BR" i="1" dirty="0"/>
              <a:t>S</a:t>
            </a:r>
            <a:r>
              <a:rPr lang="pt-BR" dirty="0"/>
              <a:t>) = </a:t>
            </a:r>
            <a:r>
              <a:rPr lang="pt-BR" dirty="0" smtClean="0"/>
              <a:t>(</a:t>
            </a:r>
            <a:r>
              <a:rPr lang="pt-BR" i="1" dirty="0" smtClean="0"/>
              <a:t>N</a:t>
            </a:r>
            <a:r>
              <a:rPr lang="pt-BR" dirty="0"/>
              <a:t> – </a:t>
            </a:r>
            <a:r>
              <a:rPr lang="pt-BR" i="1" dirty="0"/>
              <a:t>n</a:t>
            </a:r>
            <a:r>
              <a:rPr lang="pt-BR" dirty="0"/>
              <a:t> + </a:t>
            </a:r>
            <a:r>
              <a:rPr lang="pt-BR" i="1" dirty="0"/>
              <a:t>k</a:t>
            </a:r>
            <a:r>
              <a:rPr lang="pt-BR" dirty="0"/>
              <a:t> – </a:t>
            </a:r>
            <a:r>
              <a:rPr lang="pt-BR" dirty="0" smtClean="0"/>
              <a:t>1) / (</a:t>
            </a:r>
            <a:r>
              <a:rPr lang="pt-BR" i="1" dirty="0" smtClean="0"/>
              <a:t>N</a:t>
            </a:r>
            <a:r>
              <a:rPr lang="pt-BR" dirty="0"/>
              <a:t> + </a:t>
            </a:r>
            <a:r>
              <a:rPr lang="pt-BR" i="1" dirty="0" smtClean="0"/>
              <a:t>k)</a:t>
            </a:r>
          </a:p>
          <a:p>
            <a:pPr algn="ctr">
              <a:buNone/>
            </a:pPr>
            <a:endParaRPr lang="en-US" i="1" dirty="0" smtClean="0"/>
          </a:p>
          <a:p>
            <a:pPr lvl="1">
              <a:buNone/>
            </a:pPr>
            <a:r>
              <a:rPr lang="en-US" i="1" dirty="0" smtClean="0"/>
              <a:t>S </a:t>
            </a:r>
            <a:r>
              <a:rPr lang="en-US" dirty="0" smtClean="0"/>
              <a:t>is </a:t>
            </a:r>
            <a:r>
              <a:rPr lang="en-US" dirty="0"/>
              <a:t>the set of examples in a </a:t>
            </a:r>
            <a:r>
              <a:rPr lang="en-US" dirty="0" smtClean="0"/>
              <a:t>node</a:t>
            </a:r>
          </a:p>
          <a:p>
            <a:pPr lvl="1">
              <a:buNone/>
            </a:pPr>
            <a:r>
              <a:rPr lang="en-US" i="1" dirty="0" smtClean="0"/>
              <a:t>K </a:t>
            </a:r>
            <a:r>
              <a:rPr lang="en-US" dirty="0" smtClean="0"/>
              <a:t>is </a:t>
            </a:r>
            <a:r>
              <a:rPr lang="en-US" dirty="0"/>
              <a:t>the number of </a:t>
            </a:r>
            <a:r>
              <a:rPr lang="en-US" dirty="0" smtClean="0"/>
              <a:t>classes</a:t>
            </a:r>
          </a:p>
          <a:p>
            <a:pPr lvl="1">
              <a:buNone/>
            </a:pPr>
            <a:r>
              <a:rPr lang="en-US" i="1" dirty="0" smtClean="0"/>
              <a:t>N </a:t>
            </a:r>
            <a:r>
              <a:rPr lang="en-US" dirty="0" smtClean="0"/>
              <a:t>examples </a:t>
            </a:r>
            <a:r>
              <a:rPr lang="en-US" dirty="0"/>
              <a:t>in </a:t>
            </a:r>
            <a:r>
              <a:rPr lang="en-US" i="1" dirty="0" smtClean="0"/>
              <a:t>S </a:t>
            </a:r>
          </a:p>
          <a:p>
            <a:pPr lvl="1">
              <a:buNone/>
            </a:pPr>
            <a:r>
              <a:rPr lang="en-US" i="1" dirty="0" smtClean="0"/>
              <a:t>C </a:t>
            </a:r>
            <a:r>
              <a:rPr lang="en-US" dirty="0" smtClean="0"/>
              <a:t>is </a:t>
            </a:r>
            <a:r>
              <a:rPr lang="en-US" dirty="0"/>
              <a:t>the majority class in </a:t>
            </a:r>
            <a:r>
              <a:rPr lang="en-US" i="1" dirty="0" smtClean="0"/>
              <a:t>S</a:t>
            </a:r>
          </a:p>
          <a:p>
            <a:pPr lvl="1">
              <a:buNone/>
            </a:pPr>
            <a:r>
              <a:rPr lang="en-US" i="1" dirty="0"/>
              <a:t>n</a:t>
            </a:r>
            <a:r>
              <a:rPr lang="en-US" i="1" dirty="0" smtClean="0"/>
              <a:t> </a:t>
            </a:r>
            <a:r>
              <a:rPr lang="en-US" dirty="0" smtClean="0"/>
              <a:t>out </a:t>
            </a:r>
            <a:r>
              <a:rPr lang="en-US" dirty="0"/>
              <a:t>of </a:t>
            </a:r>
            <a:r>
              <a:rPr lang="en-US" i="1" dirty="0"/>
              <a:t>N</a:t>
            </a:r>
            <a:r>
              <a:rPr lang="en-US" dirty="0"/>
              <a:t> examples in </a:t>
            </a:r>
            <a:r>
              <a:rPr lang="en-US" i="1" dirty="0"/>
              <a:t>S</a:t>
            </a:r>
            <a:r>
              <a:rPr lang="en-US" dirty="0"/>
              <a:t> belong to </a:t>
            </a:r>
            <a:r>
              <a:rPr lang="en-US" i="1" dirty="0"/>
              <a:t>C</a:t>
            </a:r>
            <a:endParaRPr lang="en-US" dirty="0"/>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Backed-up </a:t>
            </a:r>
            <a:r>
              <a:rPr lang="en-US" i="1" dirty="0" smtClean="0"/>
              <a:t>Error</a:t>
            </a:r>
            <a:endParaRPr lang="en-US" dirty="0"/>
          </a:p>
        </p:txBody>
      </p:sp>
      <p:sp>
        <p:nvSpPr>
          <p:cNvPr id="3" name="Content Placeholder 2"/>
          <p:cNvSpPr>
            <a:spLocks noGrp="1"/>
          </p:cNvSpPr>
          <p:nvPr>
            <p:ph idx="1"/>
          </p:nvPr>
        </p:nvSpPr>
        <p:spPr/>
        <p:txBody>
          <a:bodyPr>
            <a:normAutofit fontScale="85000" lnSpcReduction="20000"/>
          </a:bodyPr>
          <a:lstStyle/>
          <a:p>
            <a:r>
              <a:rPr lang="en-US" dirty="0"/>
              <a:t>For a non-leaf </a:t>
            </a:r>
            <a:r>
              <a:rPr lang="en-US" dirty="0" smtClean="0"/>
              <a:t>node</a:t>
            </a:r>
          </a:p>
          <a:p>
            <a:endParaRPr lang="en-US" dirty="0"/>
          </a:p>
          <a:p>
            <a:r>
              <a:rPr lang="en-US" dirty="0"/>
              <a:t>Let children of </a:t>
            </a:r>
            <a:r>
              <a:rPr lang="en-US" i="1" dirty="0"/>
              <a:t>Node</a:t>
            </a:r>
            <a:r>
              <a:rPr lang="en-US" dirty="0"/>
              <a:t> be </a:t>
            </a:r>
            <a:r>
              <a:rPr lang="en-US" i="1" dirty="0"/>
              <a:t>Node1</a:t>
            </a:r>
            <a:r>
              <a:rPr lang="en-US" dirty="0"/>
              <a:t>, </a:t>
            </a:r>
            <a:r>
              <a:rPr lang="en-US" i="1" dirty="0"/>
              <a:t>Node2</a:t>
            </a:r>
            <a:r>
              <a:rPr lang="en-US" dirty="0"/>
              <a:t>, </a:t>
            </a:r>
            <a:r>
              <a:rPr lang="en-US" dirty="0" smtClean="0"/>
              <a:t>etc</a:t>
            </a:r>
          </a:p>
          <a:p>
            <a:endParaRPr lang="en-US" dirty="0"/>
          </a:p>
          <a:p>
            <a:pPr algn="ctr">
              <a:buNone/>
            </a:pPr>
            <a:r>
              <a:rPr lang="en-US" i="1" dirty="0" err="1"/>
              <a:t>BackedUpError</a:t>
            </a:r>
            <a:r>
              <a:rPr lang="en-US" dirty="0"/>
              <a:t>(</a:t>
            </a:r>
            <a:r>
              <a:rPr lang="en-US" i="1" dirty="0"/>
              <a:t>Node</a:t>
            </a:r>
            <a:r>
              <a:rPr lang="en-US" dirty="0"/>
              <a:t>) = </a:t>
            </a:r>
            <a:r>
              <a:rPr lang="el-GR" dirty="0"/>
              <a:t>Σ</a:t>
            </a:r>
            <a:r>
              <a:rPr lang="en-US" i="1" baseline="-25000" dirty="0" err="1"/>
              <a:t>i</a:t>
            </a:r>
            <a:r>
              <a:rPr lang="en-US" dirty="0"/>
              <a:t> </a:t>
            </a:r>
            <a:r>
              <a:rPr lang="en-US" i="1" dirty="0" err="1"/>
              <a:t>P</a:t>
            </a:r>
            <a:r>
              <a:rPr lang="en-US" i="1" baseline="-25000" dirty="0" err="1"/>
              <a:t>i</a:t>
            </a:r>
            <a:r>
              <a:rPr lang="en-US" dirty="0" err="1"/>
              <a:t>×</a:t>
            </a:r>
            <a:r>
              <a:rPr lang="en-US" i="1" dirty="0" err="1"/>
              <a:t>Error</a:t>
            </a:r>
            <a:r>
              <a:rPr lang="en-US" dirty="0"/>
              <a:t>(</a:t>
            </a:r>
            <a:r>
              <a:rPr lang="en-US" i="1" dirty="0" err="1"/>
              <a:t>Node</a:t>
            </a:r>
            <a:r>
              <a:rPr lang="en-US" i="1" baseline="-25000" dirty="0" err="1"/>
              <a:t>i</a:t>
            </a:r>
            <a:r>
              <a:rPr lang="en-US" dirty="0" smtClean="0"/>
              <a:t>)</a:t>
            </a:r>
          </a:p>
          <a:p>
            <a:pPr algn="ctr">
              <a:buNone/>
            </a:pPr>
            <a:endParaRPr lang="en-US" dirty="0"/>
          </a:p>
          <a:p>
            <a:r>
              <a:rPr lang="en-US" dirty="0"/>
              <a:t>Probabilities can be estimated by relative frequencies of attribute values in sets of examples that fall into child nodes</a:t>
            </a:r>
            <a:r>
              <a:rPr lang="en-US" dirty="0" smtClean="0"/>
              <a:t>.</a:t>
            </a:r>
          </a:p>
          <a:p>
            <a:endParaRPr lang="en-US" dirty="0"/>
          </a:p>
          <a:p>
            <a:pPr algn="ctr">
              <a:buNone/>
            </a:pPr>
            <a:r>
              <a:rPr lang="en-US" i="1" dirty="0"/>
              <a:t>Error</a:t>
            </a:r>
            <a:r>
              <a:rPr lang="en-US" dirty="0"/>
              <a:t>(</a:t>
            </a:r>
            <a:r>
              <a:rPr lang="en-US" i="1" dirty="0"/>
              <a:t>Node</a:t>
            </a:r>
            <a:r>
              <a:rPr lang="en-US" dirty="0"/>
              <a:t>) = min(</a:t>
            </a:r>
            <a:r>
              <a:rPr lang="en-US" i="1" dirty="0"/>
              <a:t>E</a:t>
            </a:r>
            <a:r>
              <a:rPr lang="en-US" dirty="0"/>
              <a:t>(</a:t>
            </a:r>
            <a:r>
              <a:rPr lang="en-US" i="1" dirty="0"/>
              <a:t>Node</a:t>
            </a:r>
            <a:r>
              <a:rPr lang="en-US" dirty="0"/>
              <a:t>), </a:t>
            </a:r>
            <a:r>
              <a:rPr lang="en-US" i="1" dirty="0" err="1"/>
              <a:t>BackedUpError</a:t>
            </a:r>
            <a:r>
              <a:rPr lang="en-US" dirty="0"/>
              <a:t>(</a:t>
            </a:r>
            <a:r>
              <a:rPr lang="en-US" i="1" dirty="0"/>
              <a:t>Node</a:t>
            </a:r>
            <a:r>
              <a:rPr lang="en-US" dirty="0"/>
              <a:t>))</a:t>
            </a:r>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Pruning </a:t>
            </a:r>
            <a:r>
              <a:rPr lang="en-US" b="1" dirty="0" smtClean="0"/>
              <a:t>Example</a:t>
            </a:r>
            <a:endParaRPr lang="en-US" dirty="0"/>
          </a:p>
        </p:txBody>
      </p:sp>
      <p:pic>
        <p:nvPicPr>
          <p:cNvPr id="4" name="Content Placeholder 3" descr="id38.GIF"/>
          <p:cNvPicPr>
            <a:picLocks noGrp="1" noChangeAspect="1"/>
          </p:cNvPicPr>
          <p:nvPr>
            <p:ph idx="1"/>
          </p:nvPr>
        </p:nvPicPr>
        <p:blipFill>
          <a:blip r:embed="rId2" cstate="print"/>
          <a:stretch>
            <a:fillRect/>
          </a:stretch>
        </p:blipFill>
        <p:spPr>
          <a:xfrm>
            <a:off x="685800" y="2209800"/>
            <a:ext cx="7963084" cy="3962400"/>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Summary</a:t>
            </a:r>
            <a:endParaRPr lang="en-US" dirty="0"/>
          </a:p>
        </p:txBody>
      </p:sp>
      <p:sp>
        <p:nvSpPr>
          <p:cNvPr id="3" name="Content Placeholder 2"/>
          <p:cNvSpPr>
            <a:spLocks noGrp="1"/>
          </p:cNvSpPr>
          <p:nvPr>
            <p:ph idx="1"/>
          </p:nvPr>
        </p:nvSpPr>
        <p:spPr>
          <a:xfrm>
            <a:off x="381000" y="1219200"/>
            <a:ext cx="8382000" cy="5638800"/>
          </a:xfrm>
        </p:spPr>
        <p:txBody>
          <a:bodyPr>
            <a:normAutofit fontScale="77500" lnSpcReduction="20000"/>
          </a:bodyPr>
          <a:lstStyle/>
          <a:p>
            <a:r>
              <a:rPr lang="en-US" dirty="0"/>
              <a:t>The ID3 family of decision tree induction algorithms use information theory to decide which attribute shared by a collection of instances to split the data on next</a:t>
            </a:r>
            <a:r>
              <a:rPr lang="en-US" dirty="0" smtClean="0"/>
              <a:t>.</a:t>
            </a:r>
          </a:p>
          <a:p>
            <a:endParaRPr lang="en-US" dirty="0"/>
          </a:p>
          <a:p>
            <a:r>
              <a:rPr lang="en-US" dirty="0"/>
              <a:t>Attributes are chosen repeatedly in this way until a complete decision tree that classifies every input is obtained. If the data is noisy, some of the original instances may be misclassified</a:t>
            </a:r>
            <a:r>
              <a:rPr lang="en-US" dirty="0" smtClean="0"/>
              <a:t>.</a:t>
            </a:r>
          </a:p>
          <a:p>
            <a:endParaRPr lang="en-US" dirty="0"/>
          </a:p>
          <a:p>
            <a:r>
              <a:rPr lang="en-US" dirty="0"/>
              <a:t>It may be possible to prune the decision tree in order to reduce classification errors in the presence of noisy data</a:t>
            </a:r>
            <a:r>
              <a:rPr lang="en-US" dirty="0" smtClean="0"/>
              <a:t>.</a:t>
            </a:r>
          </a:p>
          <a:p>
            <a:endParaRPr lang="en-US" dirty="0"/>
          </a:p>
          <a:p>
            <a:r>
              <a:rPr lang="en-US" dirty="0"/>
              <a:t>The speed of this learning algorithm is reasonably </a:t>
            </a:r>
            <a:r>
              <a:rPr lang="en-US" dirty="0" smtClean="0"/>
              <a:t>high</a:t>
            </a:r>
            <a:r>
              <a:rPr lang="en-US" dirty="0"/>
              <a:t>, as is the speed of the resulting decision tree classification system</a:t>
            </a:r>
            <a:r>
              <a:rPr lang="en-US" dirty="0" smtClean="0"/>
              <a:t>.</a:t>
            </a:r>
          </a:p>
          <a:p>
            <a:endParaRPr lang="en-US" dirty="0"/>
          </a:p>
          <a:p>
            <a:r>
              <a:rPr lang="en-US" dirty="0" err="1"/>
              <a:t>Generalisation</a:t>
            </a:r>
            <a:r>
              <a:rPr lang="en-US" dirty="0"/>
              <a:t> ability can be reasonable too.</a:t>
            </a:r>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r>
              <a:rPr lang="en-US" dirty="0"/>
              <a:t>Quinlan, J.R. (1993). C4.5: Programs for Machine Learning. </a:t>
            </a:r>
            <a:r>
              <a:rPr lang="en-US" dirty="0" smtClean="0"/>
              <a:t>Morgan Kaufmann </a:t>
            </a:r>
            <a:r>
              <a:rPr lang="en-US" dirty="0"/>
              <a:t>. (http://www.rulequest.com/Personal/)</a:t>
            </a:r>
            <a:endParaRPr lang="en-US" dirty="0">
              <a:hlinkClick r:id="rId2"/>
            </a:endParaRPr>
          </a:p>
          <a:p>
            <a:r>
              <a:rPr lang="en-US" dirty="0" err="1" smtClean="0"/>
              <a:t>Bil</a:t>
            </a:r>
            <a:r>
              <a:rPr lang="en-US" dirty="0" smtClean="0"/>
              <a:t> Wilson </a:t>
            </a:r>
            <a:r>
              <a:rPr lang="en-US" dirty="0" smtClean="0">
                <a:hlinkClick r:id="rId2"/>
              </a:rPr>
              <a:t>http://www.cse.unsw.edu.au/~billw/cs9414/notes/ml/06prop/id3/id3.html</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Decision </a:t>
            </a:r>
            <a:r>
              <a:rPr lang="en-US" b="1" dirty="0" smtClean="0"/>
              <a:t>Trees</a:t>
            </a:r>
            <a:endParaRPr lang="en-US" dirty="0"/>
          </a:p>
        </p:txBody>
      </p:sp>
      <p:sp>
        <p:nvSpPr>
          <p:cNvPr id="3" name="Content Placeholder 2"/>
          <p:cNvSpPr>
            <a:spLocks noGrp="1"/>
          </p:cNvSpPr>
          <p:nvPr>
            <p:ph idx="1"/>
          </p:nvPr>
        </p:nvSpPr>
        <p:spPr/>
        <p:txBody>
          <a:bodyPr/>
          <a:lstStyle/>
          <a:p>
            <a:r>
              <a:rPr lang="en-US" dirty="0"/>
              <a:t>E</a:t>
            </a:r>
            <a:r>
              <a:rPr lang="en-US" dirty="0" smtClean="0"/>
              <a:t>ach </a:t>
            </a:r>
            <a:r>
              <a:rPr lang="en-US" dirty="0"/>
              <a:t>branch node represents a choice between a number of </a:t>
            </a:r>
            <a:r>
              <a:rPr lang="en-US" dirty="0" smtClean="0"/>
              <a:t>alternatives.</a:t>
            </a:r>
          </a:p>
          <a:p>
            <a:r>
              <a:rPr lang="en-US" dirty="0"/>
              <a:t>E</a:t>
            </a:r>
            <a:r>
              <a:rPr lang="en-US" dirty="0" smtClean="0"/>
              <a:t>ach </a:t>
            </a:r>
            <a:r>
              <a:rPr lang="en-US" dirty="0"/>
              <a:t>leaf node represents a classification or </a:t>
            </a:r>
            <a:r>
              <a:rPr lang="en-US" i="1" dirty="0"/>
              <a:t>decision</a:t>
            </a:r>
            <a:r>
              <a:rPr lang="en-US" dirty="0"/>
              <a:t>.</a:t>
            </a:r>
          </a:p>
          <a:p>
            <a:pPr lvl="1"/>
            <a:endParaRPr lang="en-US" dirty="0" smtClean="0"/>
          </a:p>
          <a:p>
            <a:pPr lvl="1"/>
            <a:r>
              <a:rPr lang="en-US" dirty="0" smtClean="0"/>
              <a:t>For example: </a:t>
            </a:r>
            <a:r>
              <a:rPr lang="en-US" dirty="0"/>
              <a:t>we might have a decision tree to help a financial institution decide whether a person should be offered a loan:</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tree.gif"/>
          <p:cNvPicPr>
            <a:picLocks noGrp="1" noChangeAspect="1"/>
          </p:cNvPicPr>
          <p:nvPr>
            <p:ph idx="1"/>
          </p:nvPr>
        </p:nvPicPr>
        <p:blipFill>
          <a:blip r:embed="rId2" cstate="print"/>
          <a:stretch>
            <a:fillRect/>
          </a:stretch>
        </p:blipFill>
        <p:spPr>
          <a:xfrm>
            <a:off x="685800" y="1295400"/>
            <a:ext cx="8071945" cy="4800600"/>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normAutofit/>
          </a:bodyPr>
          <a:lstStyle/>
          <a:p>
            <a:r>
              <a:rPr lang="en-US" b="1" dirty="0"/>
              <a:t>Example Instance </a:t>
            </a:r>
            <a:r>
              <a:rPr lang="en-US" b="1" dirty="0" smtClean="0"/>
              <a:t>Data</a:t>
            </a:r>
            <a:endParaRPr lang="en-US" dirty="0"/>
          </a:p>
        </p:txBody>
      </p:sp>
      <p:sp>
        <p:nvSpPr>
          <p:cNvPr id="3" name="Content Placeholder 2"/>
          <p:cNvSpPr>
            <a:spLocks noGrp="1"/>
          </p:cNvSpPr>
          <p:nvPr>
            <p:ph idx="1"/>
          </p:nvPr>
        </p:nvSpPr>
        <p:spPr/>
        <p:txBody>
          <a:bodyPr>
            <a:normAutofit/>
          </a:bodyPr>
          <a:lstStyle/>
          <a:p>
            <a:pPr algn="ctr">
              <a:buNone/>
            </a:pPr>
            <a:r>
              <a:rPr lang="en-US" dirty="0" smtClean="0"/>
              <a:t>      </a:t>
            </a:r>
            <a:endParaRPr lang="en-US" dirty="0"/>
          </a:p>
        </p:txBody>
      </p:sp>
      <p:pic>
        <p:nvPicPr>
          <p:cNvPr id="4" name="Picture 3" descr="example.jpg"/>
          <p:cNvPicPr>
            <a:picLocks noChangeAspect="1"/>
          </p:cNvPicPr>
          <p:nvPr/>
        </p:nvPicPr>
        <p:blipFill>
          <a:blip r:embed="rId2" cstate="print"/>
          <a:stretch>
            <a:fillRect/>
          </a:stretch>
        </p:blipFill>
        <p:spPr>
          <a:xfrm>
            <a:off x="1981200" y="975270"/>
            <a:ext cx="5513021" cy="588273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smtClean="0"/>
              <a:t>We </a:t>
            </a:r>
            <a:r>
              <a:rPr lang="en-US" dirty="0"/>
              <a:t>shall now describe an algorithm for inducing a decision tree from such a collection of classified instances</a:t>
            </a:r>
            <a:r>
              <a:rPr lang="en-US" dirty="0" smtClean="0"/>
              <a:t>.</a:t>
            </a:r>
          </a:p>
          <a:p>
            <a:endParaRPr lang="en-US" dirty="0"/>
          </a:p>
          <a:p>
            <a:r>
              <a:rPr lang="en-US" dirty="0"/>
              <a:t>Originally termed CLS (Concept Learning System) it has been successively enhanced</a:t>
            </a:r>
            <a:r>
              <a:rPr lang="en-US" dirty="0" smtClean="0"/>
              <a:t>.</a:t>
            </a:r>
          </a:p>
          <a:p>
            <a:endParaRPr lang="en-US" dirty="0"/>
          </a:p>
          <a:p>
            <a:r>
              <a:rPr lang="en-US" dirty="0"/>
              <a:t>At the highest level of enhancement that we shall </a:t>
            </a:r>
            <a:r>
              <a:rPr lang="en-US" dirty="0" smtClean="0"/>
              <a:t>describe, </a:t>
            </a:r>
            <a:r>
              <a:rPr lang="en-US" dirty="0"/>
              <a:t>the system is known as </a:t>
            </a:r>
            <a:r>
              <a:rPr lang="en-US" b="1" dirty="0"/>
              <a:t>ID3</a:t>
            </a:r>
            <a:r>
              <a:rPr lang="en-US" dirty="0"/>
              <a:t> </a:t>
            </a:r>
            <a:r>
              <a:rPr lang="en-US" dirty="0" smtClean="0"/>
              <a:t>(Iterative </a:t>
            </a:r>
            <a:r>
              <a:rPr lang="en-US" dirty="0" err="1" smtClean="0"/>
              <a:t>Dichotomizer</a:t>
            </a:r>
            <a:r>
              <a:rPr lang="en-US" dirty="0" smtClean="0"/>
              <a:t>)</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Tree Induction </a:t>
            </a:r>
            <a:r>
              <a:rPr lang="en-US" b="1" dirty="0" smtClean="0"/>
              <a:t>Algorithm</a:t>
            </a:r>
            <a:endParaRPr lang="en-US" dirty="0"/>
          </a:p>
        </p:txBody>
      </p:sp>
      <p:sp>
        <p:nvSpPr>
          <p:cNvPr id="3" name="Content Placeholder 2"/>
          <p:cNvSpPr>
            <a:spLocks noGrp="1"/>
          </p:cNvSpPr>
          <p:nvPr>
            <p:ph idx="1"/>
          </p:nvPr>
        </p:nvSpPr>
        <p:spPr>
          <a:xfrm>
            <a:off x="457200" y="1600200"/>
            <a:ext cx="5029200" cy="4525963"/>
          </a:xfrm>
        </p:spPr>
        <p:txBody>
          <a:bodyPr>
            <a:normAutofit fontScale="70000" lnSpcReduction="20000"/>
          </a:bodyPr>
          <a:lstStyle/>
          <a:p>
            <a:r>
              <a:rPr lang="en-US" dirty="0"/>
              <a:t>The algorithm operates over a set of training instances, </a:t>
            </a:r>
            <a:r>
              <a:rPr lang="en-US" i="1" dirty="0"/>
              <a:t>C</a:t>
            </a:r>
            <a:r>
              <a:rPr lang="en-US" dirty="0" smtClean="0"/>
              <a:t>.</a:t>
            </a:r>
          </a:p>
          <a:p>
            <a:endParaRPr lang="en-US" dirty="0"/>
          </a:p>
          <a:p>
            <a:r>
              <a:rPr lang="en-US" dirty="0"/>
              <a:t>If all instances in </a:t>
            </a:r>
            <a:r>
              <a:rPr lang="en-US" i="1" dirty="0"/>
              <a:t>C </a:t>
            </a:r>
            <a:r>
              <a:rPr lang="en-US" dirty="0"/>
              <a:t>are in class </a:t>
            </a:r>
            <a:r>
              <a:rPr lang="en-US" i="1" dirty="0"/>
              <a:t>P</a:t>
            </a:r>
            <a:r>
              <a:rPr lang="en-US" dirty="0"/>
              <a:t>, create a node </a:t>
            </a:r>
            <a:r>
              <a:rPr lang="en-US" i="1" dirty="0"/>
              <a:t>P </a:t>
            </a:r>
            <a:r>
              <a:rPr lang="en-US" dirty="0"/>
              <a:t>and stop, otherwise select a </a:t>
            </a:r>
            <a:r>
              <a:rPr lang="en-US" i="1" dirty="0"/>
              <a:t>feature</a:t>
            </a:r>
            <a:r>
              <a:rPr lang="en-US" dirty="0"/>
              <a:t> or </a:t>
            </a:r>
            <a:r>
              <a:rPr lang="en-US" i="1" dirty="0"/>
              <a:t>attribute</a:t>
            </a:r>
            <a:r>
              <a:rPr lang="en-US" dirty="0"/>
              <a:t> </a:t>
            </a:r>
            <a:r>
              <a:rPr lang="en-US" b="1" dirty="0"/>
              <a:t>F</a:t>
            </a:r>
            <a:r>
              <a:rPr lang="en-US" dirty="0"/>
              <a:t> and create a decision node</a:t>
            </a:r>
            <a:r>
              <a:rPr lang="en-US" dirty="0" smtClean="0"/>
              <a:t>.</a:t>
            </a:r>
          </a:p>
          <a:p>
            <a:endParaRPr lang="en-US" dirty="0"/>
          </a:p>
          <a:p>
            <a:r>
              <a:rPr lang="en-US" dirty="0"/>
              <a:t>Partition the training instances in </a:t>
            </a:r>
            <a:r>
              <a:rPr lang="en-US" i="1" dirty="0"/>
              <a:t>C</a:t>
            </a:r>
            <a:r>
              <a:rPr lang="en-US" dirty="0"/>
              <a:t> into subsets according to the values of </a:t>
            </a:r>
            <a:r>
              <a:rPr lang="en-US" i="1" dirty="0"/>
              <a:t>V</a:t>
            </a:r>
            <a:r>
              <a:rPr lang="en-US" dirty="0" smtClean="0"/>
              <a:t>.</a:t>
            </a:r>
          </a:p>
          <a:p>
            <a:endParaRPr lang="en-US" dirty="0"/>
          </a:p>
          <a:p>
            <a:r>
              <a:rPr lang="en-US" dirty="0"/>
              <a:t>Apply the algorithm recursively to each of the subsets </a:t>
            </a:r>
            <a:r>
              <a:rPr lang="en-US" i="1" dirty="0"/>
              <a:t>C</a:t>
            </a:r>
            <a:r>
              <a:rPr lang="en-US" dirty="0"/>
              <a:t>.</a:t>
            </a:r>
          </a:p>
          <a:p>
            <a:pPr>
              <a:buNone/>
            </a:pPr>
            <a:endParaRPr lang="en-US" dirty="0"/>
          </a:p>
        </p:txBody>
      </p:sp>
      <p:pic>
        <p:nvPicPr>
          <p:cNvPr id="4" name="Picture 3" descr="id3-dnode.gif"/>
          <p:cNvPicPr>
            <a:picLocks noChangeAspect="1"/>
          </p:cNvPicPr>
          <p:nvPr/>
        </p:nvPicPr>
        <p:blipFill>
          <a:blip r:embed="rId2" cstate="print"/>
          <a:stretch>
            <a:fillRect/>
          </a:stretch>
        </p:blipFill>
        <p:spPr>
          <a:xfrm>
            <a:off x="6248400" y="2590800"/>
            <a:ext cx="1838793" cy="17526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Output of Tree Induction </a:t>
            </a:r>
            <a:r>
              <a:rPr lang="en-US" b="1" dirty="0" smtClean="0"/>
              <a:t>Algorithm</a:t>
            </a:r>
            <a:endParaRPr lang="en-US" dirty="0"/>
          </a:p>
        </p:txBody>
      </p:sp>
      <p:sp>
        <p:nvSpPr>
          <p:cNvPr id="6" name="Content Placeholder 5"/>
          <p:cNvSpPr>
            <a:spLocks noGrp="1"/>
          </p:cNvSpPr>
          <p:nvPr>
            <p:ph idx="1"/>
          </p:nvPr>
        </p:nvSpPr>
        <p:spPr>
          <a:xfrm>
            <a:off x="152400" y="1524000"/>
            <a:ext cx="3352800" cy="5791200"/>
          </a:xfrm>
        </p:spPr>
        <p:txBody>
          <a:bodyPr>
            <a:normAutofit fontScale="62500" lnSpcReduction="20000"/>
          </a:bodyPr>
          <a:lstStyle/>
          <a:p>
            <a:pPr>
              <a:buNone/>
            </a:pPr>
            <a:r>
              <a:rPr lang="en-US" dirty="0"/>
              <a:t>if </a:t>
            </a:r>
            <a:r>
              <a:rPr lang="en-US" dirty="0" smtClean="0"/>
              <a:t>(Outlook </a:t>
            </a:r>
            <a:r>
              <a:rPr lang="en-US" dirty="0"/>
              <a:t>== </a:t>
            </a:r>
            <a:r>
              <a:rPr lang="en-US" dirty="0" smtClean="0"/>
              <a:t>Overcast) </a:t>
            </a:r>
            <a:endParaRPr lang="en-US" dirty="0"/>
          </a:p>
          <a:p>
            <a:pPr>
              <a:buNone/>
            </a:pPr>
            <a:r>
              <a:rPr lang="en-US" dirty="0" smtClean="0"/>
              <a:t>                        return Yes; </a:t>
            </a:r>
          </a:p>
          <a:p>
            <a:pPr>
              <a:buNone/>
            </a:pPr>
            <a:r>
              <a:rPr lang="en-US" dirty="0" smtClean="0"/>
              <a:t>Else if (Outlook </a:t>
            </a:r>
            <a:r>
              <a:rPr lang="en-US" dirty="0"/>
              <a:t>== </a:t>
            </a:r>
            <a:r>
              <a:rPr lang="en-US" dirty="0" smtClean="0"/>
              <a:t>Sunny) </a:t>
            </a:r>
          </a:p>
          <a:p>
            <a:pPr>
              <a:buNone/>
            </a:pPr>
            <a:r>
              <a:rPr lang="en-US" dirty="0" smtClean="0"/>
              <a:t>{ </a:t>
            </a:r>
          </a:p>
          <a:p>
            <a:pPr>
              <a:buNone/>
            </a:pPr>
            <a:r>
              <a:rPr lang="en-US" dirty="0" smtClean="0"/>
              <a:t>        if (Humidity </a:t>
            </a:r>
            <a:r>
              <a:rPr lang="en-US" dirty="0"/>
              <a:t>== </a:t>
            </a:r>
            <a:r>
              <a:rPr lang="en-US" dirty="0" smtClean="0"/>
              <a:t>High) </a:t>
            </a:r>
          </a:p>
          <a:p>
            <a:pPr>
              <a:buNone/>
            </a:pPr>
            <a:r>
              <a:rPr lang="en-US" dirty="0"/>
              <a:t> </a:t>
            </a:r>
            <a:r>
              <a:rPr lang="en-US" dirty="0" smtClean="0"/>
              <a:t>                           return No</a:t>
            </a:r>
            <a:r>
              <a:rPr lang="en-US" dirty="0"/>
              <a:t>; </a:t>
            </a:r>
            <a:endParaRPr lang="en-US" dirty="0" smtClean="0"/>
          </a:p>
          <a:p>
            <a:pPr>
              <a:buNone/>
            </a:pPr>
            <a:r>
              <a:rPr lang="en-US" dirty="0" smtClean="0"/>
              <a:t>        if (Humidity == Normal) </a:t>
            </a:r>
          </a:p>
          <a:p>
            <a:pPr>
              <a:buNone/>
            </a:pPr>
            <a:r>
              <a:rPr lang="en-US" dirty="0"/>
              <a:t> </a:t>
            </a:r>
            <a:r>
              <a:rPr lang="en-US" dirty="0" smtClean="0"/>
              <a:t>                          return Yes</a:t>
            </a:r>
            <a:r>
              <a:rPr lang="en-US" dirty="0"/>
              <a:t>; </a:t>
            </a:r>
            <a:endParaRPr lang="en-US" dirty="0" smtClean="0"/>
          </a:p>
          <a:p>
            <a:pPr>
              <a:buNone/>
            </a:pPr>
            <a:r>
              <a:rPr lang="en-US" dirty="0" smtClean="0"/>
              <a:t>} </a:t>
            </a:r>
          </a:p>
          <a:p>
            <a:pPr>
              <a:buNone/>
            </a:pPr>
            <a:r>
              <a:rPr lang="en-US" dirty="0" smtClean="0"/>
              <a:t>Else if (Outlook == Rain) </a:t>
            </a:r>
          </a:p>
          <a:p>
            <a:pPr>
              <a:buNone/>
            </a:pPr>
            <a:r>
              <a:rPr lang="en-US" dirty="0" smtClean="0"/>
              <a:t>{</a:t>
            </a:r>
          </a:p>
          <a:p>
            <a:pPr>
              <a:buNone/>
            </a:pPr>
            <a:r>
              <a:rPr lang="en-US" dirty="0" smtClean="0"/>
              <a:t>        if (Wind == Strong) </a:t>
            </a:r>
          </a:p>
          <a:p>
            <a:pPr>
              <a:buNone/>
            </a:pPr>
            <a:r>
              <a:rPr lang="en-US" dirty="0" smtClean="0"/>
              <a:t>                          return No; </a:t>
            </a:r>
          </a:p>
          <a:p>
            <a:pPr>
              <a:buNone/>
            </a:pPr>
            <a:r>
              <a:rPr lang="en-US" dirty="0" smtClean="0"/>
              <a:t>        if (Wind == Weak) </a:t>
            </a:r>
          </a:p>
          <a:p>
            <a:pPr>
              <a:buNone/>
            </a:pPr>
            <a:r>
              <a:rPr lang="en-US" dirty="0" smtClean="0"/>
              <a:t>                         return Yes; </a:t>
            </a:r>
            <a:endParaRPr lang="en-US" dirty="0"/>
          </a:p>
          <a:p>
            <a:pPr>
              <a:buNone/>
            </a:pPr>
            <a:r>
              <a:rPr lang="en-US" dirty="0" smtClean="0"/>
              <a:t>}</a:t>
            </a:r>
          </a:p>
          <a:p>
            <a:pPr>
              <a:buNone/>
            </a:pPr>
            <a:r>
              <a:rPr lang="en-US" dirty="0"/>
              <a:t> </a:t>
            </a:r>
            <a:r>
              <a:rPr lang="en-US" dirty="0" smtClean="0"/>
              <a:t>               </a:t>
            </a:r>
            <a:endParaRPr lang="en-US" dirty="0"/>
          </a:p>
        </p:txBody>
      </p:sp>
      <p:pic>
        <p:nvPicPr>
          <p:cNvPr id="5" name="Picture 4" descr="Image3.gif"/>
          <p:cNvPicPr>
            <a:picLocks noChangeAspect="1"/>
          </p:cNvPicPr>
          <p:nvPr/>
        </p:nvPicPr>
        <p:blipFill>
          <a:blip r:embed="rId2" cstate="print"/>
          <a:stretch>
            <a:fillRect/>
          </a:stretch>
        </p:blipFill>
        <p:spPr>
          <a:xfrm>
            <a:off x="3048000" y="2057400"/>
            <a:ext cx="6096000" cy="291465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Choosing Attributes and </a:t>
            </a:r>
            <a:r>
              <a:rPr lang="en-US" b="1" dirty="0" smtClean="0"/>
              <a:t>ID3</a:t>
            </a:r>
            <a:endParaRPr lang="en-US" dirty="0"/>
          </a:p>
        </p:txBody>
      </p:sp>
      <p:sp>
        <p:nvSpPr>
          <p:cNvPr id="3" name="Content Placeholder 2"/>
          <p:cNvSpPr>
            <a:spLocks noGrp="1"/>
          </p:cNvSpPr>
          <p:nvPr>
            <p:ph idx="1"/>
          </p:nvPr>
        </p:nvSpPr>
        <p:spPr/>
        <p:txBody>
          <a:bodyPr>
            <a:normAutofit fontScale="70000" lnSpcReduction="20000"/>
          </a:bodyPr>
          <a:lstStyle/>
          <a:p>
            <a:r>
              <a:rPr lang="en-US" dirty="0"/>
              <a:t>The order in which attributes are chosen determines how complicated the tree is</a:t>
            </a:r>
            <a:r>
              <a:rPr lang="en-US" dirty="0" smtClean="0"/>
              <a:t>.</a:t>
            </a:r>
          </a:p>
          <a:p>
            <a:endParaRPr lang="en-US" dirty="0"/>
          </a:p>
          <a:p>
            <a:r>
              <a:rPr lang="en-US" dirty="0"/>
              <a:t>ID3 uses information theory to determine the most informative attribute</a:t>
            </a:r>
            <a:r>
              <a:rPr lang="en-US" dirty="0" smtClean="0"/>
              <a:t>.</a:t>
            </a:r>
          </a:p>
          <a:p>
            <a:endParaRPr lang="en-US" dirty="0"/>
          </a:p>
          <a:p>
            <a:r>
              <a:rPr lang="en-US" dirty="0"/>
              <a:t>A measure of the information content of a message is the inverse of the probability of receiving the message:</a:t>
            </a:r>
          </a:p>
          <a:p>
            <a:pPr>
              <a:buNone/>
            </a:pPr>
            <a:r>
              <a:rPr lang="en-US" i="1" dirty="0" smtClean="0"/>
              <a:t>                                      information1(M</a:t>
            </a:r>
            <a:r>
              <a:rPr lang="en-US" i="1" dirty="0"/>
              <a:t>) = 1/probability(M</a:t>
            </a:r>
            <a:r>
              <a:rPr lang="en-US" i="1" dirty="0" smtClean="0"/>
              <a:t>)</a:t>
            </a:r>
          </a:p>
          <a:p>
            <a:pPr>
              <a:buNone/>
            </a:pPr>
            <a:endParaRPr lang="en-US" i="1" dirty="0"/>
          </a:p>
          <a:p>
            <a:r>
              <a:rPr lang="en-US" dirty="0"/>
              <a:t>Taking logs (base 2) makes information correspond to the number of bits required to encode a </a:t>
            </a:r>
            <a:r>
              <a:rPr lang="en-US" dirty="0" smtClean="0"/>
              <a:t>message:</a:t>
            </a:r>
          </a:p>
          <a:p>
            <a:pPr>
              <a:buNone/>
            </a:pPr>
            <a:r>
              <a:rPr lang="en-US" i="1" dirty="0"/>
              <a:t> </a:t>
            </a:r>
            <a:r>
              <a:rPr lang="en-US" i="1" dirty="0" smtClean="0"/>
              <a:t>                                 information</a:t>
            </a:r>
            <a:r>
              <a:rPr lang="en-US" dirty="0" smtClean="0"/>
              <a:t>(</a:t>
            </a:r>
            <a:r>
              <a:rPr lang="en-US" i="1" dirty="0" smtClean="0"/>
              <a:t>M</a:t>
            </a:r>
            <a:r>
              <a:rPr lang="en-US" dirty="0"/>
              <a:t>) = -</a:t>
            </a:r>
            <a:r>
              <a:rPr lang="en-US" i="1" dirty="0"/>
              <a:t>log</a:t>
            </a:r>
            <a:r>
              <a:rPr lang="en-US" baseline="-25000" dirty="0"/>
              <a:t>2</a:t>
            </a:r>
            <a:r>
              <a:rPr lang="en-US" dirty="0"/>
              <a:t>(</a:t>
            </a:r>
            <a:r>
              <a:rPr lang="en-US" i="1" dirty="0"/>
              <a:t>probability</a:t>
            </a:r>
            <a:r>
              <a:rPr lang="en-US" dirty="0"/>
              <a:t>(</a:t>
            </a:r>
            <a:r>
              <a:rPr lang="en-US" i="1" dirty="0"/>
              <a:t>M</a:t>
            </a:r>
            <a:r>
              <a:rPr lang="en-US" dirty="0" smtClean="0"/>
              <a:t>))</a:t>
            </a:r>
            <a:br>
              <a:rPr lang="en-US" dirty="0" smtClean="0"/>
            </a:b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727</TotalTime>
  <Words>944</Words>
  <Application>Microsoft Office PowerPoint</Application>
  <PresentationFormat>On-screen Show (4:3)</PresentationFormat>
  <Paragraphs>203</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Induction of Decision Trees </vt:lpstr>
      <vt:lpstr>Outline</vt:lpstr>
      <vt:lpstr>Decision Trees</vt:lpstr>
      <vt:lpstr>Slide 4</vt:lpstr>
      <vt:lpstr>Example Instance Data</vt:lpstr>
      <vt:lpstr>Slide 6</vt:lpstr>
      <vt:lpstr>Tree Induction Algorithm</vt:lpstr>
      <vt:lpstr>Output of Tree Induction Algorithm</vt:lpstr>
      <vt:lpstr>Choosing Attributes and ID3</vt:lpstr>
      <vt:lpstr>Information</vt:lpstr>
      <vt:lpstr>Entropy</vt:lpstr>
      <vt:lpstr>Information and Learning</vt:lpstr>
      <vt:lpstr>Splitting Criterion</vt:lpstr>
      <vt:lpstr>Information Gain</vt:lpstr>
      <vt:lpstr>Example Instance Data</vt:lpstr>
      <vt:lpstr>Example</vt:lpstr>
      <vt:lpstr>Example </vt:lpstr>
      <vt:lpstr>Example </vt:lpstr>
      <vt:lpstr>Output of Tree Induction Algorithm</vt:lpstr>
      <vt:lpstr>Example </vt:lpstr>
      <vt:lpstr>Output of Tree Induction Algorithm</vt:lpstr>
      <vt:lpstr>Windowing</vt:lpstr>
      <vt:lpstr>Noisy Data</vt:lpstr>
      <vt:lpstr>Expected Error Pruning</vt:lpstr>
      <vt:lpstr>(Static) Expected Error</vt:lpstr>
      <vt:lpstr>Backed-up Error</vt:lpstr>
      <vt:lpstr>Pruning Example</vt:lpstr>
      <vt:lpstr>Summary</vt:lpstr>
      <vt:lpstr>References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of Decision Trees </dc:title>
  <dc:creator>Ashwin</dc:creator>
  <cp:lastModifiedBy>Ashwin</cp:lastModifiedBy>
  <cp:revision>58</cp:revision>
  <dcterms:created xsi:type="dcterms:W3CDTF">2009-12-01T04:48:07Z</dcterms:created>
  <dcterms:modified xsi:type="dcterms:W3CDTF">2009-12-01T18:59:38Z</dcterms:modified>
</cp:coreProperties>
</file>